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6" r:id="rId2"/>
  </p:sldMasterIdLst>
  <p:notesMasterIdLst>
    <p:notesMasterId r:id="rId31"/>
  </p:notesMasterIdLst>
  <p:sldIdLst>
    <p:sldId id="257" r:id="rId3"/>
    <p:sldId id="259" r:id="rId4"/>
    <p:sldId id="260" r:id="rId5"/>
    <p:sldId id="261" r:id="rId6"/>
    <p:sldId id="286" r:id="rId7"/>
    <p:sldId id="287" r:id="rId8"/>
    <p:sldId id="263" r:id="rId9"/>
    <p:sldId id="264" r:id="rId10"/>
    <p:sldId id="265" r:id="rId11"/>
    <p:sldId id="266" r:id="rId12"/>
    <p:sldId id="285" r:id="rId13"/>
    <p:sldId id="267" r:id="rId14"/>
    <p:sldId id="268" r:id="rId15"/>
    <p:sldId id="269" r:id="rId16"/>
    <p:sldId id="270" r:id="rId17"/>
    <p:sldId id="271" r:id="rId18"/>
    <p:sldId id="275" r:id="rId19"/>
    <p:sldId id="276" r:id="rId20"/>
    <p:sldId id="277" r:id="rId21"/>
    <p:sldId id="288" r:id="rId22"/>
    <p:sldId id="289" r:id="rId23"/>
    <p:sldId id="290" r:id="rId24"/>
    <p:sldId id="291" r:id="rId25"/>
    <p:sldId id="292" r:id="rId26"/>
    <p:sldId id="293" r:id="rId27"/>
    <p:sldId id="281" r:id="rId28"/>
    <p:sldId id="294" r:id="rId29"/>
    <p:sldId id="284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9"/>
    <p:restoredTop sz="94630"/>
  </p:normalViewPr>
  <p:slideViewPr>
    <p:cSldViewPr snapToGrid="0" snapToObjects="1">
      <p:cViewPr>
        <p:scale>
          <a:sx n="89" d="100"/>
          <a:sy n="89" d="100"/>
        </p:scale>
        <p:origin x="35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Explain sleep mode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Not in code but hardware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11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converted to mbar</a:t>
            </a:r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compare to real data side by side</a:t>
            </a:r>
          </a:p>
        </p:txBody>
      </p:sp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build vs buy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7065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862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694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172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46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700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- DIY altitude sensor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- airtight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- reinforcements</a:t>
            </a:r>
          </a:p>
          <a:p>
            <a:pPr lvl="0">
              <a:spcBef>
                <a:spcPts val="0"/>
              </a:spcBef>
              <a:buNone/>
            </a:pPr>
            <a:r>
              <a:rPr lang="en-US"/>
              <a:t>- testing in cold and low pressure environment  </a:t>
            </a:r>
          </a:p>
        </p:txBody>
      </p:sp>
      <p:sp>
        <p:nvSpPr>
          <p:cNvPr id="353" name="Shape 3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85180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why obtain sensor data? explain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/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why was video projected at angle?</a:t>
            </a:r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7385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converted to mbar</a:t>
            </a:r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51467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video feedback from go pro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Scope showing pulses and</a:t>
            </a:r>
            <a:r>
              <a:rPr lang="en-US" baseline="0" dirty="0" smtClean="0"/>
              <a:t> logic high for turning </a:t>
            </a:r>
            <a:r>
              <a:rPr lang="en-US" baseline="0" dirty="0" err="1" smtClean="0"/>
              <a:t>mosfets</a:t>
            </a:r>
            <a:r>
              <a:rPr lang="en-US" baseline="0" dirty="0" smtClean="0"/>
              <a:t> on</a:t>
            </a:r>
            <a:endParaRPr dirty="0"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7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7285050" y="1828787"/>
            <a:ext cx="5851500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697000" y="-812861"/>
            <a:ext cx="5851500" cy="802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Shape 104"/>
          <p:cNvGrpSpPr/>
          <p:nvPr/>
        </p:nvGrpSpPr>
        <p:grpSpPr>
          <a:xfrm>
            <a:off x="0" y="-8466"/>
            <a:ext cx="12192142" cy="6866579"/>
            <a:chOff x="0" y="-8467"/>
            <a:chExt cx="12192142" cy="6866579"/>
          </a:xfrm>
        </p:grpSpPr>
        <p:sp>
          <p:nvSpPr>
            <p:cNvPr id="105" name="Shape 105"/>
            <p:cNvSpPr/>
            <p:nvPr/>
          </p:nvSpPr>
          <p:spPr>
            <a:xfrm>
              <a:off x="0" y="-7861"/>
              <a:ext cx="863700" cy="56982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78"/>
                  </a:moveTo>
                  <a:lnTo>
                    <a:pt x="120000" y="0"/>
                  </a:lnTo>
                  <a:lnTo>
                    <a:pt x="120000" y="356"/>
                  </a:lnTo>
                  <a:lnTo>
                    <a:pt x="0" y="120000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chemeClr val="accent1">
                <a:alpha val="69800"/>
              </a:schemeClr>
            </a:solidFill>
            <a:ln>
              <a:noFill/>
            </a:ln>
          </p:spPr>
        </p:sp>
        <p:cxnSp>
          <p:nvCxnSpPr>
            <p:cNvPr id="106" name="Shape 106"/>
            <p:cNvCxnSpPr/>
            <p:nvPr/>
          </p:nvCxnSpPr>
          <p:spPr>
            <a:xfrm>
              <a:off x="9371011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Shape 107"/>
            <p:cNvCxnSpPr/>
            <p:nvPr/>
          </p:nvCxnSpPr>
          <p:spPr>
            <a:xfrm flipH="1">
              <a:off x="7425125" y="3681412"/>
              <a:ext cx="4763700" cy="31767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8" name="Shape 108"/>
            <p:cNvSpPr/>
            <p:nvPr/>
          </p:nvSpPr>
          <p:spPr>
            <a:xfrm>
              <a:off x="9181475" y="-8466"/>
              <a:ext cx="30072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621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81621" y="0"/>
                  </a:lnTo>
                  <a:close/>
                </a:path>
              </a:pathLst>
            </a:custGeom>
            <a:solidFill>
              <a:schemeClr val="accent1">
                <a:alpha val="35690"/>
              </a:schemeClr>
            </a:solidFill>
            <a:ln>
              <a:noFill/>
            </a:ln>
          </p:spPr>
        </p:sp>
        <p:sp>
          <p:nvSpPr>
            <p:cNvPr id="109" name="Shape 109"/>
            <p:cNvSpPr/>
            <p:nvPr/>
          </p:nvSpPr>
          <p:spPr>
            <a:xfrm>
              <a:off x="9603442" y="-8466"/>
              <a:ext cx="25887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56067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0" name="Shape 110"/>
            <p:cNvSpPr/>
            <p:nvPr/>
          </p:nvSpPr>
          <p:spPr>
            <a:xfrm>
              <a:off x="8932332" y="3048000"/>
              <a:ext cx="3259800" cy="3810000"/>
            </a:xfrm>
            <a:prstGeom prst="triangle">
              <a:avLst>
                <a:gd name="adj" fmla="val 100000"/>
              </a:avLst>
            </a:prstGeom>
            <a:solidFill>
              <a:srgbClr val="28A47C">
                <a:alpha val="658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x="9334500" y="-8466"/>
              <a:ext cx="28542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103873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A47C">
                <a:alpha val="49800"/>
              </a:srgbClr>
            </a:solidFill>
            <a:ln>
              <a:noFill/>
            </a:ln>
          </p:spPr>
        </p:sp>
        <p:sp>
          <p:nvSpPr>
            <p:cNvPr id="112" name="Shape 112"/>
            <p:cNvSpPr/>
            <p:nvPr/>
          </p:nvSpPr>
          <p:spPr>
            <a:xfrm>
              <a:off x="10898729" y="-8466"/>
              <a:ext cx="12900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85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94852" y="0"/>
                  </a:lnTo>
                  <a:close/>
                </a:path>
              </a:pathLst>
            </a:custGeom>
            <a:solidFill>
              <a:schemeClr val="accent2">
                <a:alpha val="69800"/>
              </a:schemeClr>
            </a:solidFill>
            <a:ln>
              <a:noFill/>
            </a:ln>
          </p:spPr>
        </p:sp>
        <p:sp>
          <p:nvSpPr>
            <p:cNvPr id="113" name="Shape 113"/>
            <p:cNvSpPr/>
            <p:nvPr/>
          </p:nvSpPr>
          <p:spPr>
            <a:xfrm>
              <a:off x="10938999" y="-8466"/>
              <a:ext cx="12498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6515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D043">
                <a:alpha val="80000"/>
              </a:srgbClr>
            </a:solidFill>
            <a:ln>
              <a:noFill/>
            </a:ln>
          </p:spPr>
        </p:sp>
        <p:sp>
          <p:nvSpPr>
            <p:cNvPr id="114" name="Shape 114"/>
            <p:cNvSpPr/>
            <p:nvPr/>
          </p:nvSpPr>
          <p:spPr>
            <a:xfrm>
              <a:off x="10371665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rgbClr val="28A47C">
                <a:alpha val="658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5" name="Shape 115"/>
          <p:cNvSpPr txBox="1">
            <a:spLocks noGrp="1"/>
          </p:cNvSpPr>
          <p:nvPr>
            <p:ph type="ctrTitle"/>
          </p:nvPr>
        </p:nvSpPr>
        <p:spPr>
          <a:xfrm>
            <a:off x="1507066" y="2404533"/>
            <a:ext cx="7767000" cy="16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5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ubTitle" idx="1"/>
          </p:nvPr>
        </p:nvSpPr>
        <p:spPr>
          <a:xfrm>
            <a:off x="1507066" y="4050832"/>
            <a:ext cx="7767000" cy="109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800" cy="182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0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800" cy="86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4184100" cy="38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2"/>
          </p:nvPr>
        </p:nvSpPr>
        <p:spPr>
          <a:xfrm>
            <a:off x="5089969" y="2160589"/>
            <a:ext cx="4184099" cy="38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00" cy="57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675745" y="2737244"/>
            <a:ext cx="4185600" cy="3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3"/>
          </p:nvPr>
        </p:nvSpPr>
        <p:spPr>
          <a:xfrm>
            <a:off x="5088382" y="2160983"/>
            <a:ext cx="4185600" cy="57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4"/>
          </p:nvPr>
        </p:nvSpPr>
        <p:spPr>
          <a:xfrm>
            <a:off x="5088383" y="2737244"/>
            <a:ext cx="4185599" cy="330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677333" y="1498604"/>
            <a:ext cx="3854400" cy="1278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20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4760460" y="514924"/>
            <a:ext cx="4513500" cy="552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2"/>
          </p:nvPr>
        </p:nvSpPr>
        <p:spPr>
          <a:xfrm>
            <a:off x="677333" y="2777068"/>
            <a:ext cx="3854400" cy="258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062" marR="0" lvl="1" indent="-1256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125" marR="0" lvl="2" indent="-12425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188" marR="0" lvl="3" indent="-12288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251" marR="0" lvl="4" indent="-12151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5314" marR="0" lvl="5" indent="-12014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2377" marR="0" lvl="6" indent="-11876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199439" marR="0" lvl="7" indent="-117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6502" marR="0" lvl="8" indent="-11602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800" cy="56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pic" idx="2"/>
          </p:nvPr>
        </p:nvSpPr>
        <p:spPr>
          <a:xfrm>
            <a:off x="677333" y="609600"/>
            <a:ext cx="8596800" cy="384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77333" y="5367337"/>
            <a:ext cx="8596800" cy="67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6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6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800" cy="340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800" cy="157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931333" y="609600"/>
            <a:ext cx="8094000" cy="30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1366138" y="3632200"/>
            <a:ext cx="7224600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800" cy="157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541870" y="790377"/>
            <a:ext cx="609599" cy="58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E2C6"/>
              </a:buClr>
              <a:buSzPct val="25000"/>
              <a:buFont typeface="Arial"/>
              <a:buNone/>
            </a:pPr>
            <a:r>
              <a:rPr lang="en-US" sz="8000" b="0" i="0" u="none" strike="noStrike" cap="none">
                <a:solidFill>
                  <a:srgbClr val="8CE2C6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8893010" y="2886556"/>
            <a:ext cx="609600" cy="58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E2C6"/>
              </a:buClr>
              <a:buSzPct val="25000"/>
              <a:buFont typeface="Arial"/>
              <a:buNone/>
            </a:pPr>
            <a:r>
              <a:rPr lang="en-US" sz="8000" b="0" i="0" u="none" strike="noStrike" cap="none">
                <a:solidFill>
                  <a:srgbClr val="8CE2C6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800" cy="25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800" cy="151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Name Card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931333" y="609600"/>
            <a:ext cx="8094000" cy="30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77331" y="4013200"/>
            <a:ext cx="8596800" cy="51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800" cy="151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541870" y="790377"/>
            <a:ext cx="609599" cy="58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E2C6"/>
              </a:buClr>
              <a:buSzPct val="25000"/>
              <a:buFont typeface="Arial"/>
              <a:buNone/>
            </a:pPr>
            <a:r>
              <a:rPr lang="en-US" sz="8000" b="0" i="0" u="none" strike="noStrike" cap="none">
                <a:solidFill>
                  <a:srgbClr val="8CE2C6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8893010" y="2886556"/>
            <a:ext cx="609600" cy="584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E2C6"/>
              </a:buClr>
              <a:buSzPct val="25000"/>
              <a:buFont typeface="Arial"/>
              <a:buNone/>
            </a:pPr>
            <a:r>
              <a:rPr lang="en-US" sz="8000" b="0" i="0" u="none" strike="noStrike" cap="none">
                <a:solidFill>
                  <a:srgbClr val="8CE2C6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ue or False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100" cy="302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77331" y="4013200"/>
            <a:ext cx="8596800" cy="51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800" cy="151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 rot="5400000">
            <a:off x="3035202" y="-197410"/>
            <a:ext cx="3880800" cy="859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 rot="5400000">
            <a:off x="5994315" y="2582999"/>
            <a:ext cx="5251500" cy="130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 rot="5400000">
            <a:off x="1581635" y="-294750"/>
            <a:ext cx="5251500" cy="706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963083" y="4406900"/>
            <a:ext cx="10363200" cy="136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09600" y="1535112"/>
            <a:ext cx="5386800" cy="639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193366" y="1535112"/>
            <a:ext cx="5389199" cy="639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93366" y="2174875"/>
            <a:ext cx="5389199" cy="39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81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31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300" cy="116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4766732" y="273050"/>
            <a:ext cx="6815699" cy="58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300" cy="469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0" cy="56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2389716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2389716" y="5367337"/>
            <a:ext cx="7315200" cy="80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3832950" y="-1623149"/>
            <a:ext cx="4526100" cy="1097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100000">
              <a:srgbClr val="0066FF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7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09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165600" y="6356350"/>
            <a:ext cx="38607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737600" y="6356350"/>
            <a:ext cx="2844900" cy="365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100000">
              <a:srgbClr val="0066FF"/>
            </a:gs>
          </a:gsLst>
          <a:lin ang="5400012" scaled="0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Shape 81"/>
          <p:cNvGrpSpPr/>
          <p:nvPr/>
        </p:nvGrpSpPr>
        <p:grpSpPr>
          <a:xfrm>
            <a:off x="0" y="-8466"/>
            <a:ext cx="12192142" cy="6866579"/>
            <a:chOff x="0" y="-8467"/>
            <a:chExt cx="12192142" cy="6866579"/>
          </a:xfrm>
        </p:grpSpPr>
        <p:cxnSp>
          <p:nvCxnSpPr>
            <p:cNvPr id="82" name="Shape 82"/>
            <p:cNvCxnSpPr/>
            <p:nvPr/>
          </p:nvCxnSpPr>
          <p:spPr>
            <a:xfrm>
              <a:off x="9371011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Shape 83"/>
            <p:cNvCxnSpPr/>
            <p:nvPr/>
          </p:nvCxnSpPr>
          <p:spPr>
            <a:xfrm flipH="1">
              <a:off x="7425125" y="3681412"/>
              <a:ext cx="4763700" cy="31767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8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4" name="Shape 84"/>
            <p:cNvSpPr/>
            <p:nvPr/>
          </p:nvSpPr>
          <p:spPr>
            <a:xfrm>
              <a:off x="9181475" y="-8466"/>
              <a:ext cx="30072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621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0" y="119999"/>
                  </a:lnTo>
                  <a:lnTo>
                    <a:pt x="81621" y="0"/>
                  </a:lnTo>
                  <a:close/>
                </a:path>
              </a:pathLst>
            </a:custGeom>
            <a:solidFill>
              <a:schemeClr val="accent1">
                <a:alpha val="35690"/>
              </a:schemeClr>
            </a:solidFill>
            <a:ln>
              <a:noFill/>
            </a:ln>
          </p:spPr>
        </p:sp>
        <p:sp>
          <p:nvSpPr>
            <p:cNvPr id="85" name="Shape 85"/>
            <p:cNvSpPr/>
            <p:nvPr/>
          </p:nvSpPr>
          <p:spPr>
            <a:xfrm>
              <a:off x="9603442" y="-8466"/>
              <a:ext cx="25887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56067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86" name="Shape 86"/>
            <p:cNvSpPr/>
            <p:nvPr/>
          </p:nvSpPr>
          <p:spPr>
            <a:xfrm>
              <a:off x="8932332" y="3048000"/>
              <a:ext cx="3259800" cy="3810000"/>
            </a:xfrm>
            <a:prstGeom prst="triangle">
              <a:avLst>
                <a:gd name="adj" fmla="val 100000"/>
              </a:avLst>
            </a:prstGeom>
            <a:solidFill>
              <a:srgbClr val="28A47C">
                <a:alpha val="658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9334500" y="-8466"/>
              <a:ext cx="28542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19999"/>
                  </a:lnTo>
                  <a:lnTo>
                    <a:pt x="103873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A47C">
                <a:alpha val="49800"/>
              </a:srgbClr>
            </a:solidFill>
            <a:ln>
              <a:noFill/>
            </a:ln>
          </p:spPr>
        </p:sp>
        <p:sp>
          <p:nvSpPr>
            <p:cNvPr id="88" name="Shape 88"/>
            <p:cNvSpPr/>
            <p:nvPr/>
          </p:nvSpPr>
          <p:spPr>
            <a:xfrm>
              <a:off x="10898729" y="-8466"/>
              <a:ext cx="12900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85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94852" y="0"/>
                  </a:lnTo>
                  <a:close/>
                </a:path>
              </a:pathLst>
            </a:custGeom>
            <a:solidFill>
              <a:schemeClr val="accent2">
                <a:alpha val="69800"/>
              </a:schemeClr>
            </a:solidFill>
            <a:ln>
              <a:noFill/>
            </a:ln>
          </p:spPr>
        </p:sp>
        <p:sp>
          <p:nvSpPr>
            <p:cNvPr id="89" name="Shape 89"/>
            <p:cNvSpPr/>
            <p:nvPr/>
          </p:nvSpPr>
          <p:spPr>
            <a:xfrm>
              <a:off x="10938999" y="-8466"/>
              <a:ext cx="1249800" cy="6866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6515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D043">
                <a:alpha val="80000"/>
              </a:srgbClr>
            </a:solidFill>
            <a:ln>
              <a:noFill/>
            </a:ln>
          </p:spPr>
        </p:sp>
        <p:sp>
          <p:nvSpPr>
            <p:cNvPr id="90" name="Shape 90"/>
            <p:cNvSpPr/>
            <p:nvPr/>
          </p:nvSpPr>
          <p:spPr>
            <a:xfrm>
              <a:off x="10371665" y="3589867"/>
              <a:ext cx="1817100" cy="3268200"/>
            </a:xfrm>
            <a:prstGeom prst="triangle">
              <a:avLst>
                <a:gd name="adj" fmla="val 100000"/>
              </a:avLst>
            </a:prstGeom>
            <a:solidFill>
              <a:srgbClr val="28A47C">
                <a:alpha val="65880"/>
              </a:srgb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0" y="4013200"/>
              <a:ext cx="448800" cy="28449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9800"/>
              </a:schemeClr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marR="0" lvl="1" indent="-20446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marR="0" lvl="2" indent="-1574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marR="0" lvl="3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marR="0" lvl="4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marR="0" lvl="5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marR="0" lvl="6" indent="-16763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marR="0" lvl="7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marR="0" lvl="8" indent="-1676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7205132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677333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Lustria"/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7F7F7F"/>
                </a:solidFill>
                <a:latin typeface="Lustria"/>
                <a:ea typeface="Lustria"/>
                <a:cs typeface="Lustria"/>
                <a:sym typeface="Lustria"/>
              </a:rPr>
              <a:t>‹#›</a:t>
            </a:fld>
            <a:endParaRPr lang="en-US" sz="1100" b="1" i="0" u="none" strike="noStrike" cap="none">
              <a:solidFill>
                <a:srgbClr val="7F7F7F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8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15.JP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609601" y="274637"/>
            <a:ext cx="10267950" cy="38973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25000"/>
            </a:pPr>
            <a:r>
              <a:rPr lang="en-US" sz="3600" dirty="0"/>
              <a:t>Construction of a low-cost high altitude balloon flight recording system with simultaneous collection of airborne particulates for SEM </a:t>
            </a:r>
            <a:r>
              <a:rPr lang="en-US" sz="3600" dirty="0" smtClean="0"/>
              <a:t>analysis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5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Pima Community College- West Campus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5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</a:t>
            </a:r>
            <a:r>
              <a:rPr lang="en-US" sz="2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March, 2017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987401" y="4171949"/>
            <a:ext cx="4308500" cy="12521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Members: 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Alfredo Gonzalez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Tristian </a:t>
            </a:r>
            <a:r>
              <a:rPr lang="en-US" sz="16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Simi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61159" y="5424092"/>
            <a:ext cx="1720799" cy="11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0154" y="5424092"/>
            <a:ext cx="959999" cy="11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549" y="5424092"/>
            <a:ext cx="1080599" cy="11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41451" y="4171947"/>
            <a:ext cx="23923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Mentor: </a:t>
            </a:r>
          </a:p>
          <a:p>
            <a:r>
              <a:rPr lang="en-US" sz="1600" dirty="0" smtClean="0"/>
              <a:t>Dr. Silvia </a:t>
            </a:r>
            <a:r>
              <a:rPr lang="en-US" sz="1600" dirty="0" err="1" smtClean="0"/>
              <a:t>Kolchens</a:t>
            </a:r>
            <a:endParaRPr lang="en-US" sz="160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6995" y="3218082"/>
            <a:ext cx="3778755" cy="28340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1735322" y="318653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Particle Collection Unit - testing</a:t>
            </a:r>
          </a:p>
        </p:txBody>
      </p:sp>
      <p:pic>
        <p:nvPicPr>
          <p:cNvPr id="3" name="IMG_13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0587" y="1394478"/>
            <a:ext cx="8991535" cy="5057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6" y="347133"/>
            <a:ext cx="6855884" cy="1646400"/>
          </a:xfrm>
        </p:spPr>
        <p:txBody>
          <a:bodyPr/>
          <a:lstStyle/>
          <a:p>
            <a:r>
              <a:rPr lang="en-US" smtClean="0"/>
              <a:t>PCU Final Design</a:t>
            </a:r>
            <a:br>
              <a:rPr lang="en-US" smtClean="0"/>
            </a:b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50" y="148590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100000">
              <a:srgbClr val="0066FF"/>
            </a:gs>
          </a:gsLst>
          <a:lin ang="2700006" scaled="0"/>
        </a:gra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</a:t>
            </a: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8596800" cy="455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ARDUINO BOARDS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en-US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Arduino Uno; Arduino Mega [WHY WE USED TWO]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 OF SENSORS 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en-US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Adafruit bmp180 sensor, v.1 of programming libraries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en-US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Adafruit microsd card breakout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 OF CAMERA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en-US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GoPro Session at 1080p resolution and 100fps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PARTICLE COLLECTOR</a:t>
            </a:r>
          </a:p>
          <a:p>
            <a:pPr marL="742950" marR="0" lvl="1" indent="-2857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en-US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Off the shelf stepper motors and linear actuator </a:t>
            </a:r>
          </a:p>
          <a:p>
            <a:pPr marL="742950" marR="0" lvl="1" indent="-2857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en-US"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A4988 stepper motor drivers and associated passive components</a:t>
            </a:r>
          </a:p>
          <a:p>
            <a:pPr marL="742950" marR="0" lvl="1" indent="-2857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marR="0" lvl="1" indent="-2857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16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4" name="Shape 2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7088700" y="1591652"/>
            <a:ext cx="5113800" cy="38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100000">
              <a:srgbClr val="0066FF"/>
            </a:gs>
          </a:gsLst>
          <a:lin ang="0" scaled="0"/>
        </a:gra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TESTING: PRESSURE</a:t>
            </a:r>
          </a:p>
        </p:txBody>
      </p:sp>
      <p:pic>
        <p:nvPicPr>
          <p:cNvPr id="300" name="Shape 3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7772" y="1930400"/>
            <a:ext cx="7753350" cy="44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100000">
              <a:srgbClr val="0066FF"/>
            </a:gs>
          </a:gsLst>
          <a:lin ang="8100000" scaled="0"/>
        </a:gra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TESTING: ALTITUDE</a:t>
            </a:r>
          </a:p>
        </p:txBody>
      </p:sp>
      <p:pic>
        <p:nvPicPr>
          <p:cNvPr id="306" name="Shape 3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1123" y="1936791"/>
            <a:ext cx="779145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100000">
              <a:srgbClr val="0066FF"/>
            </a:gs>
          </a:gsLst>
          <a:lin ang="18900000" scaled="0"/>
        </a:gra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9862328" cy="13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TESTING: TEMPERATURE</a:t>
            </a:r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3747" y="1930400"/>
            <a:ext cx="7772400" cy="43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 Flight Analysis: ANSR-</a:t>
            </a:r>
            <a:r>
              <a:rPr lang="en-US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105/ASCEND!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Pima Community College- West Campus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March, 2017</a:t>
            </a:r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987400" y="2156791"/>
            <a:ext cx="10217100" cy="326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Members: 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Alfredo Gonzalez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Tristan Simi</a:t>
            </a: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2509" y="5424092"/>
            <a:ext cx="1720800" cy="11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6998" y="5424092"/>
            <a:ext cx="959999" cy="11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549" y="5424092"/>
            <a:ext cx="1080600" cy="11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Data Pressure</a:t>
            </a:r>
          </a:p>
        </p:txBody>
      </p:sp>
      <p:pic>
        <p:nvPicPr>
          <p:cNvPr id="346" name="Shape 3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862" y="2160588"/>
            <a:ext cx="8596200" cy="38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Data Temperature</a:t>
            </a:r>
          </a:p>
        </p:txBody>
      </p:sp>
      <p:pic>
        <p:nvPicPr>
          <p:cNvPr id="352" name="Shape 3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862" y="1930400"/>
            <a:ext cx="9740700" cy="41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Data Altitude</a:t>
            </a:r>
          </a:p>
        </p:txBody>
      </p:sp>
      <p:pic>
        <p:nvPicPr>
          <p:cNvPr id="358" name="Shape 3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862" y="2160588"/>
            <a:ext cx="8596200" cy="38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High level design approach</a:t>
            </a:r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77333" y="1430215"/>
            <a:ext cx="8596668" cy="46111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en-US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Low Cost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en-US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Off the shelf parts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en-US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Reusable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en-US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Survivable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▶"/>
            </a:pPr>
            <a:r>
              <a:rPr lang="en-US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Open source architecture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l="4716" b="8759"/>
          <a:stretch/>
        </p:blipFill>
        <p:spPr>
          <a:xfrm>
            <a:off x="-416924" y="-77350"/>
            <a:ext cx="12976924" cy="6989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53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hape 316"/>
          <p:cNvPicPr preferRelativeResize="0"/>
          <p:nvPr/>
        </p:nvPicPr>
        <p:blipFill rotWithShape="1">
          <a:blip r:embed="rId3">
            <a:alphaModFix/>
          </a:blip>
          <a:srcRect l="9181" t="4944" r="2189" b="8008"/>
          <a:stretch/>
        </p:blipFill>
        <p:spPr>
          <a:xfrm>
            <a:off x="-72049" y="-43050"/>
            <a:ext cx="12491616" cy="6901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72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l="4652" b="8759"/>
          <a:stretch/>
        </p:blipFill>
        <p:spPr>
          <a:xfrm>
            <a:off x="-442940" y="-79725"/>
            <a:ext cx="12888139" cy="693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447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2187"/>
            <a:ext cx="12519772" cy="7042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753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31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1571025" y="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Particle Collection Data</a:t>
            </a:r>
          </a:p>
        </p:txBody>
      </p:sp>
      <p:pic>
        <p:nvPicPr>
          <p:cNvPr id="337" name="Shape 337"/>
          <p:cNvPicPr preferRelativeResize="0"/>
          <p:nvPr/>
        </p:nvPicPr>
        <p:blipFill rotWithShape="1">
          <a:blip r:embed="rId3">
            <a:alphaModFix/>
          </a:blip>
          <a:srcRect l="28834" t="25371" r="27695" b="6536"/>
          <a:stretch/>
        </p:blipFill>
        <p:spPr>
          <a:xfrm>
            <a:off x="185738" y="1320900"/>
            <a:ext cx="5531286" cy="4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424" y="1320900"/>
            <a:ext cx="5683687" cy="4852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680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800" cy="1320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Before and after comparison of box pictures side by side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50089" y="2118046"/>
            <a:ext cx="5498841" cy="4124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2118046"/>
            <a:ext cx="5498843" cy="4124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Trebuchet MS"/>
              <a:buNone/>
            </a:pPr>
            <a:r>
              <a:rPr lang="en-US"/>
              <a:t>The Future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en-US"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en-US" sz="360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Trebuchet MS"/>
            </a:pPr>
            <a:r>
              <a:rPr lang="en-US" dirty="0"/>
              <a:t>DIY  </a:t>
            </a:r>
            <a:r>
              <a:rPr lang="en-US"/>
              <a:t>altitude </a:t>
            </a:r>
            <a:r>
              <a:rPr lang="en-US" smtClean="0"/>
              <a:t>sensor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</a:pPr>
            <a:r>
              <a:rPr lang="en-US" smtClean="0"/>
              <a:t>Better structural integrity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Test </a:t>
            </a:r>
            <a:r>
              <a:rPr lang="en-US" dirty="0"/>
              <a:t>in cold and low pressure environment</a:t>
            </a:r>
          </a:p>
        </p:txBody>
      </p:sp>
    </p:spTree>
    <p:extLst>
      <p:ext uri="{BB962C8B-B14F-4D97-AF65-F5344CB8AC3E}">
        <p14:creationId xmlns:p14="http://schemas.microsoft.com/office/powerpoint/2010/main" val="2126184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100000">
              <a:srgbClr val="0066FF"/>
            </a:gs>
          </a:gsLst>
          <a:lin ang="2700000" scaled="0"/>
        </a:gra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ACKNOWLEDGMENTS</a:t>
            </a:r>
          </a:p>
        </p:txBody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677333" y="2858702"/>
            <a:ext cx="8596668" cy="31826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Jack Crabtree:  Arizona Near Space Research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Susan Brew:  Manager, Arizona/NASA Space Grant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Silvia Kolchens:  Mentor, PCC West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77333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en-US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Atmospheric particle collection throughout flight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en-US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Aerodynamically efficient payload frame 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en-US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Baseline temperature, altitude and pressure</a:t>
            </a:r>
          </a:p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▶"/>
            </a:pPr>
            <a:r>
              <a:rPr lang="en-US" sz="28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Video projected at an angle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FFFF"/>
            </a:gs>
            <a:gs pos="100000">
              <a:srgbClr val="0066FF"/>
            </a:gs>
          </a:gsLst>
          <a:lin ang="8100000" scaled="0"/>
        </a:gra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Payload Frame 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6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piece of foam poster board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Attempt to achieve aerodynamics similar to a sphere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Relatively high density compared to previous payloads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503699" y="1090800"/>
            <a:ext cx="4075202" cy="509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Recording Component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861200" y="1668700"/>
            <a:ext cx="9401100" cy="181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</a:pPr>
            <a:r>
              <a:rPr lang="en-US"/>
              <a:t>Completely recycled and used parts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Adafruit BMP180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Adafruit Micro USB Breakout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Arduino Uno</a:t>
            </a:r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 l="21727" t="33968" r="38996" b="11871"/>
          <a:stretch/>
        </p:blipFill>
        <p:spPr>
          <a:xfrm rot="-505385">
            <a:off x="2016600" y="3828925"/>
            <a:ext cx="3248127" cy="25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 rotWithShape="1">
          <a:blip r:embed="rId4">
            <a:alphaModFix/>
          </a:blip>
          <a:srcRect l="21605" t="34414" r="38612" b="14334"/>
          <a:stretch/>
        </p:blipFill>
        <p:spPr>
          <a:xfrm rot="710301">
            <a:off x="7203680" y="2311775"/>
            <a:ext cx="3476545" cy="2519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83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608683" y="67275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Recording Test</a:t>
            </a: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1775" y="1388175"/>
            <a:ext cx="4731600" cy="26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0674" y="4073478"/>
            <a:ext cx="4731600" cy="26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686" y="1388175"/>
            <a:ext cx="4765200" cy="268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6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18500" y="580432"/>
            <a:ext cx="8255000" cy="895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5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PARTICLE COLLECTION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(specific objectives)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5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228021" y="2578466"/>
            <a:ext cx="4286829" cy="33270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Ease of SEM tip change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Locking mechanism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samples through flight duration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3422073" y="2396835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6889" y="2330550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00" y="4241983"/>
            <a:ext cx="3259667" cy="2444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0782" y="647005"/>
            <a:ext cx="3905252" cy="2928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Particle Collection Unit (PCU)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699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PSU fan base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Stepper motor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Linear motion guide rail</a:t>
            </a:r>
          </a:p>
          <a:p>
            <a:pPr marL="3429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SEM sample holders</a:t>
            </a:r>
          </a:p>
        </p:txBody>
      </p:sp>
      <p:pic>
        <p:nvPicPr>
          <p:cNvPr id="3" name="PCU v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6447095" y="325912"/>
            <a:ext cx="3979505" cy="707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PCU bench testing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6618514" cy="4963886"/>
          </a:xfrm>
          <a:prstGeom prst="rect">
            <a:avLst/>
          </a:prstGeom>
        </p:spPr>
      </p:pic>
      <p:pic>
        <p:nvPicPr>
          <p:cNvPr id="7" name="IMG_116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9770" y="1417637"/>
            <a:ext cx="4963885" cy="2792185"/>
          </a:xfrm>
          <a:prstGeom prst="rect">
            <a:avLst/>
          </a:prstGeom>
        </p:spPr>
      </p:pic>
      <p:pic>
        <p:nvPicPr>
          <p:cNvPr id="8" name="IMG_1170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67878" y="4345980"/>
            <a:ext cx="4214521" cy="2370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">
  <a:themeElements>
    <a:clrScheme name="Custom 1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42D0A2"/>
      </a:accent1>
      <a:accent2>
        <a:srgbClr val="BFE38D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379</Words>
  <Application>Microsoft Macintosh PowerPoint</Application>
  <PresentationFormat>Widescreen</PresentationFormat>
  <Paragraphs>96</Paragraphs>
  <Slides>28</Slides>
  <Notes>28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Lustria</vt:lpstr>
      <vt:lpstr>Noto Sans Symbols</vt:lpstr>
      <vt:lpstr>Trebuchet MS</vt:lpstr>
      <vt:lpstr>Arial</vt:lpstr>
      <vt:lpstr>Office Theme</vt:lpstr>
      <vt:lpstr>Facet</vt:lpstr>
      <vt:lpstr> Construction of a low-cost high altitude balloon flight recording system with simultaneous collection of airborne particulates for SEM analysis  Pima Community College- West Campus 31 March, 2017</vt:lpstr>
      <vt:lpstr>High level design approach</vt:lpstr>
      <vt:lpstr>OBJECTIVES</vt:lpstr>
      <vt:lpstr>Payload Frame </vt:lpstr>
      <vt:lpstr>Recording Component</vt:lpstr>
      <vt:lpstr>Recording Test</vt:lpstr>
      <vt:lpstr>PARTICLE COLLECTION (specific objectives) </vt:lpstr>
      <vt:lpstr>Particle Collection Unit (PCU)</vt:lpstr>
      <vt:lpstr>PCU bench testing </vt:lpstr>
      <vt:lpstr>Particle Collection Unit - testing</vt:lpstr>
      <vt:lpstr>PCU Final Design </vt:lpstr>
      <vt:lpstr>FINAL DESIGN</vt:lpstr>
      <vt:lpstr>FIELD TESTING: PRESSURE</vt:lpstr>
      <vt:lpstr>FIELD TESTING: ALTITUDE</vt:lpstr>
      <vt:lpstr>FIELD TESTING: TEMPERATURE</vt:lpstr>
      <vt:lpstr> Post Flight Analysis: ANSR-105/ASCEND! Pima Community College- West Campus 31 March, 2017</vt:lpstr>
      <vt:lpstr>Flight Data Pressure</vt:lpstr>
      <vt:lpstr>Flight Data Temperature</vt:lpstr>
      <vt:lpstr>Flight Data Altitude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Particle Collection Data</vt:lpstr>
      <vt:lpstr>Before and after comparison of box pictures side by side </vt:lpstr>
      <vt:lpstr>The Future </vt:lpstr>
      <vt:lpstr>ACKNOWLEDGMENTS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Tristan Simi</cp:lastModifiedBy>
  <cp:revision>16</cp:revision>
  <dcterms:modified xsi:type="dcterms:W3CDTF">2017-04-14T23:50:45Z</dcterms:modified>
</cp:coreProperties>
</file>